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Dosis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gtA5/k+u12KiuegITTZbO/FTV8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E64D86-D8A0-4C74-8C5A-816588BC5717}">
  <a:tblStyle styleId="{08E64D86-D8A0-4C74-8C5A-816588BC571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osis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font" Target="fonts/Dosi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f82d40dc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cf82d40dc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d762aea8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9d762aea8f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8023ba77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198023ba77a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8023ba77a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198023ba77a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8023ba77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98023ba77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8023ba77a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98023ba77a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8023ba77a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98023ba77a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957aca5f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1957aca5f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f82d40dce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cf82d40dce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d762aea8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9d762aea8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f82d40dc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cf82d40dc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f82d40dce_6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cf82d40dce_6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f82d40dc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cf82d40dc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05792" y="1103099"/>
            <a:ext cx="41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LEVAMTA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8" y="4545025"/>
            <a:ext cx="4229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42986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6046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618300" y="1924850"/>
            <a:ext cx="30000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1. Agis Fauzi Rachman</a:t>
            </a:r>
            <a:endParaRPr sz="1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2. Ahmad Mirza</a:t>
            </a:r>
            <a:endParaRPr sz="1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3. Hendri Angkasa</a:t>
            </a:r>
            <a:endParaRPr sz="1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4. Karina Kristanti</a:t>
            </a:r>
            <a:endParaRPr sz="1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5. Lina Utami Ningsih</a:t>
            </a:r>
            <a:endParaRPr sz="1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6. Raisya Ayu Widiyanti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45" name="Google Shape;145;gcf82d40dce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cf82d40dce_0_4"/>
          <p:cNvSpPr txBox="1"/>
          <p:nvPr/>
        </p:nvSpPr>
        <p:spPr>
          <a:xfrm>
            <a:off x="1041725" y="1515614"/>
            <a:ext cx="10533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 normalisasi pada prior purchase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7" name="Google Shape;147;gcf82d40dce_0_4"/>
          <p:cNvSpPr txBox="1"/>
          <p:nvPr/>
        </p:nvSpPr>
        <p:spPr>
          <a:xfrm>
            <a:off x="1041726" y="696650"/>
            <a:ext cx="8143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</a:t>
            </a: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gcf82d40dce_0_4"/>
          <p:cNvSpPr txBox="1"/>
          <p:nvPr/>
        </p:nvSpPr>
        <p:spPr>
          <a:xfrm>
            <a:off x="1041725" y="4071557"/>
            <a:ext cx="105330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MENCARI TARGET FEATURE YANG DATANYA TIDAK BERIMBANG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pada tahap class imbalance, tidak dilakukan karena model tidak fokus pada class imbalance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9" name="Google Shape;149;gcf82d40dce_0_4"/>
          <p:cNvSpPr txBox="1"/>
          <p:nvPr/>
        </p:nvSpPr>
        <p:spPr>
          <a:xfrm>
            <a:off x="1041726" y="3461625"/>
            <a:ext cx="8143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</a:t>
            </a: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Class Imbalance</a:t>
            </a: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gcf82d40dce_0_4"/>
          <p:cNvPicPr preferRelativeResize="0"/>
          <p:nvPr/>
        </p:nvPicPr>
        <p:blipFill rotWithShape="1">
          <a:blip r:embed="rId4">
            <a:alphaModFix/>
          </a:blip>
          <a:srcRect b="59127" l="21767" r="3454" t="27923"/>
          <a:stretch/>
        </p:blipFill>
        <p:spPr>
          <a:xfrm>
            <a:off x="1136975" y="2031025"/>
            <a:ext cx="10300723" cy="10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55" name="Google Shape;155;g19d762aea8f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9d762aea8f_0_11"/>
          <p:cNvSpPr txBox="1"/>
          <p:nvPr/>
        </p:nvSpPr>
        <p:spPr>
          <a:xfrm>
            <a:off x="1041720" y="130658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MENCARI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FEATURE BARU DARI FEATURE YANG ADA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kolom loyalty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kolom kategori harga produk 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Google Shape;157;g19d762aea8f_0_11"/>
          <p:cNvSpPr txBox="1"/>
          <p:nvPr/>
        </p:nvSpPr>
        <p:spPr>
          <a:xfrm>
            <a:off x="1041725" y="696650"/>
            <a:ext cx="8605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</a:t>
            </a: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g19d762aea8f_0_11"/>
          <p:cNvPicPr preferRelativeResize="0"/>
          <p:nvPr/>
        </p:nvPicPr>
        <p:blipFill rotWithShape="1">
          <a:blip r:embed="rId4">
            <a:alphaModFix/>
          </a:blip>
          <a:srcRect b="55355" l="21763" r="28572" t="33930"/>
          <a:stretch/>
        </p:blipFill>
        <p:spPr>
          <a:xfrm>
            <a:off x="1183825" y="2326800"/>
            <a:ext cx="6055176" cy="7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9d762aea8f_0_11"/>
          <p:cNvPicPr preferRelativeResize="0"/>
          <p:nvPr/>
        </p:nvPicPr>
        <p:blipFill rotWithShape="1">
          <a:blip r:embed="rId4">
            <a:alphaModFix/>
          </a:blip>
          <a:srcRect b="43452" l="21982" r="28350" t="44841"/>
          <a:stretch/>
        </p:blipFill>
        <p:spPr>
          <a:xfrm>
            <a:off x="1183825" y="3850826"/>
            <a:ext cx="6055176" cy="80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64" name="Google Shape;1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1180522" y="4672950"/>
            <a:ext cx="3775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 pengiriman dengan diskon lebih dari 10% mengalami keterlambatan.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4"/>
          <p:cNvPicPr preferRelativeResize="0"/>
          <p:nvPr/>
        </p:nvPicPr>
        <p:blipFill rotWithShape="1">
          <a:blip r:embed="rId4">
            <a:alphaModFix/>
          </a:blip>
          <a:srcRect b="24654" l="10323" r="44437" t="21159"/>
          <a:stretch/>
        </p:blipFill>
        <p:spPr>
          <a:xfrm>
            <a:off x="1041725" y="1405125"/>
            <a:ext cx="4639574" cy="312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5">
            <a:alphaModFix/>
          </a:blip>
          <a:srcRect b="24919" l="18038" r="45124" t="30253"/>
          <a:stretch/>
        </p:blipFill>
        <p:spPr>
          <a:xfrm>
            <a:off x="6830775" y="1334237"/>
            <a:ext cx="4773845" cy="3267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4"/>
          <p:cNvCxnSpPr/>
          <p:nvPr/>
        </p:nvCxnSpPr>
        <p:spPr>
          <a:xfrm flipH="1">
            <a:off x="6286600" y="1279075"/>
            <a:ext cx="13500" cy="508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4"/>
          <p:cNvSpPr txBox="1"/>
          <p:nvPr/>
        </p:nvSpPr>
        <p:spPr>
          <a:xfrm>
            <a:off x="7238425" y="4961425"/>
            <a:ext cx="430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 pengiriman dengan berat 2-4 kg mengalami keterlambatan.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75" name="Google Shape;175;g198023ba77a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98023ba77a_0_120"/>
          <p:cNvSpPr txBox="1"/>
          <p:nvPr/>
        </p:nvSpPr>
        <p:spPr>
          <a:xfrm>
            <a:off x="1180522" y="4672950"/>
            <a:ext cx="3775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 blok gudang mengalami keterlambatan namun frekuensi terbanyak masuk pada gudang F.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Google Shape;177;g198023ba77a_0_120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" name="Google Shape;178;g198023ba77a_0_120"/>
          <p:cNvCxnSpPr/>
          <p:nvPr/>
        </p:nvCxnSpPr>
        <p:spPr>
          <a:xfrm flipH="1">
            <a:off x="6286600" y="1279075"/>
            <a:ext cx="13500" cy="508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g198023ba77a_0_120"/>
          <p:cNvSpPr txBox="1"/>
          <p:nvPr/>
        </p:nvSpPr>
        <p:spPr>
          <a:xfrm>
            <a:off x="7238425" y="4961425"/>
            <a:ext cx="4300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 mode pengiriman mengalami keterlambatan, namun frekuensi terbanyak pada transportasi laut (ship).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0" name="Google Shape;180;g198023ba77a_0_120"/>
          <p:cNvPicPr preferRelativeResize="0"/>
          <p:nvPr/>
        </p:nvPicPr>
        <p:blipFill rotWithShape="1">
          <a:blip r:embed="rId4">
            <a:alphaModFix/>
          </a:blip>
          <a:srcRect b="26543" l="20532" r="48470" t="19669"/>
          <a:stretch/>
        </p:blipFill>
        <p:spPr>
          <a:xfrm>
            <a:off x="1877775" y="1403550"/>
            <a:ext cx="3224899" cy="314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98023ba77a_0_120"/>
          <p:cNvPicPr preferRelativeResize="0"/>
          <p:nvPr/>
        </p:nvPicPr>
        <p:blipFill rotWithShape="1">
          <a:blip r:embed="rId5">
            <a:alphaModFix/>
          </a:blip>
          <a:srcRect b="29591" l="20406" r="47688" t="21914"/>
          <a:stretch/>
        </p:blipFill>
        <p:spPr>
          <a:xfrm>
            <a:off x="7484025" y="1469575"/>
            <a:ext cx="3604248" cy="30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86" name="Google Shape;1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8" name="Google Shape;188;p5"/>
          <p:cNvGrpSpPr/>
          <p:nvPr/>
        </p:nvGrpSpPr>
        <p:grpSpPr>
          <a:xfrm>
            <a:off x="1041720" y="1306587"/>
            <a:ext cx="10533000" cy="1075388"/>
            <a:chOff x="1041720" y="1306587"/>
            <a:chExt cx="10533000" cy="1075388"/>
          </a:xfrm>
        </p:grpSpPr>
        <p:sp>
          <p:nvSpPr>
            <p:cNvPr id="189" name="Google Shape;189;p5"/>
            <p:cNvSpPr txBox="1"/>
            <p:nvPr/>
          </p:nvSpPr>
          <p:spPr>
            <a:xfrm>
              <a:off x="1041720" y="1306587"/>
              <a:ext cx="1053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6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Dalam tahap ini kami mencoba 6 algoritma diantaranya 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1175071" y="1673975"/>
              <a:ext cx="3051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Logistics Regression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K-Nearest Neighbor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91" name="Google Shape;191;p5"/>
            <p:cNvSpPr txBox="1"/>
            <p:nvPr/>
          </p:nvSpPr>
          <p:spPr>
            <a:xfrm>
              <a:off x="3765871" y="1673975"/>
              <a:ext cx="3051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Decision Tree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Random Forest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6051871" y="1673975"/>
              <a:ext cx="3051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Adaboost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XGBoost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193" name="Google Shape;193;p5"/>
          <p:cNvSpPr txBox="1"/>
          <p:nvPr/>
        </p:nvSpPr>
        <p:spPr>
          <a:xfrm>
            <a:off x="1041720" y="2463187"/>
            <a:ext cx="10533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Berikut hasil dari modeling 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(fit model dengan 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 feature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graphicFrame>
        <p:nvGraphicFramePr>
          <p:cNvPr id="194" name="Google Shape;194;p5"/>
          <p:cNvGraphicFramePr/>
          <p:nvPr/>
        </p:nvGraphicFramePr>
        <p:xfrm>
          <a:off x="1297075" y="350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{08E64D86-D8A0-4C74-8C5A-816588BC5717}</a:tableStyleId>
              </a:tblPr>
              <a:tblGrid>
                <a:gridCol w="2487025"/>
                <a:gridCol w="1065875"/>
                <a:gridCol w="1032025"/>
                <a:gridCol w="1065875"/>
                <a:gridCol w="1032025"/>
                <a:gridCol w="1065875"/>
                <a:gridCol w="1032025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Fit Model</a:t>
                      </a:r>
                      <a:endParaRPr/>
                    </a:p>
                  </a:txBody>
                  <a:tcPr marT="91425" marB="91425" marR="91425" marL="91425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3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F1-Score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roc_auc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roc_auc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T="91425" marB="91425" marR="91425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k-Nearest Neighbor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Adaboost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99" name="Google Shape;199;g198023ba77a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98023ba77a_0_18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198023ba77a_0_18"/>
          <p:cNvSpPr txBox="1"/>
          <p:nvPr/>
        </p:nvSpPr>
        <p:spPr>
          <a:xfrm>
            <a:off x="919250" y="952775"/>
            <a:ext cx="108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 startAt="2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(fit model dengan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feature: warehouse, cost of product, prior purchases, weight, mode of shipment)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graphicFrame>
        <p:nvGraphicFramePr>
          <p:cNvPr id="202" name="Google Shape;202;g198023ba77a_0_18"/>
          <p:cNvGraphicFramePr/>
          <p:nvPr/>
        </p:nvGraphicFramePr>
        <p:xfrm>
          <a:off x="1485900" y="147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{08E64D86-D8A0-4C74-8C5A-816588BC5717}</a:tableStyleId>
              </a:tblPr>
              <a:tblGrid>
                <a:gridCol w="3100150"/>
                <a:gridCol w="1000550"/>
                <a:gridCol w="1099000"/>
                <a:gridCol w="770950"/>
                <a:gridCol w="1033375"/>
                <a:gridCol w="1033375"/>
                <a:gridCol w="967775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Fit Model</a:t>
                      </a:r>
                      <a:endParaRPr/>
                    </a:p>
                  </a:txBody>
                  <a:tcPr marT="91425" marB="91425" marR="91425" marL="91425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3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F1-Score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roc_auc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roc_auc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T="91425" marB="91425" marR="91425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k-Nearest Neighbor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Adaboost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3" name="Google Shape;203;g198023ba77a_0_18"/>
          <p:cNvSpPr txBox="1"/>
          <p:nvPr/>
        </p:nvSpPr>
        <p:spPr>
          <a:xfrm>
            <a:off x="754375" y="4860750"/>
            <a:ext cx="11149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Fokus kami terhadap nilai 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recall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 ingin mengurangi hasil prediksi ontime namun aktualnya terlambat.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itu kami fokus kepada model dengan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feature tertentu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karena nilai recall 83%.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Algoritma 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Logistic Regression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memiliki nilai recall tertinggi. 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Selanjutnya evaluasi terhadap data train.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08" name="Google Shape;208;g198023ba77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98023ba77a_0_0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g198023ba77a_0_0"/>
          <p:cNvPicPr preferRelativeResize="0"/>
          <p:nvPr/>
        </p:nvPicPr>
        <p:blipFill rotWithShape="1">
          <a:blip r:embed="rId4">
            <a:alphaModFix/>
          </a:blip>
          <a:srcRect b="27462" l="26159" r="40245" t="30450"/>
          <a:stretch/>
        </p:blipFill>
        <p:spPr>
          <a:xfrm>
            <a:off x="1455975" y="1501550"/>
            <a:ext cx="5470075" cy="38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15" name="Google Shape;2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"/>
          <p:cNvSpPr txBox="1"/>
          <p:nvPr/>
        </p:nvSpPr>
        <p:spPr>
          <a:xfrm>
            <a:off x="1041720" y="1367637"/>
            <a:ext cx="10533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Kesimpulan : 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 yang mengalami keterlambatan sekitar 59,67% hal ini akan berdampak terhadap penurunan customer retention dan revenue perusahaan.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model yang sudah dilakukan diharapkan dapat memprediksi kemungkinan pengiriman yang akan terlambat.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Sehingga dapat diberikan penambahan estimasi, karena ada faktor lainnya yang mungkin tidak sesuai dengan sistem.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1041720" y="696642"/>
            <a:ext cx="1037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 &amp; Recommendation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1041720" y="4157887"/>
            <a:ext cx="10533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Rekomendasi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: 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anya pelacakan secara real time atas posisi barang dan informasi keberadaan paket kiriman.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Pemberian waktu estimasi tambahan untuk pengiriman yang memiliki potensi terlambat.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 Supply Chain Management dilakukan audit untuk permasalahan ID pelanggan dan berat yang terjadi pada pelanggan awal dan berat antara 2-4kg, serta untuk mengatur sistem pergudangan agar efektif.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23" name="Google Shape;2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/>
        </p:nvSpPr>
        <p:spPr>
          <a:xfrm>
            <a:off x="1041720" y="5442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1041727" y="1315925"/>
            <a:ext cx="51495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Agis Fauzi Rachman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Menentukan problem yang sesuai dengan dataset.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Mencari insight lain pada masing-masing kolom dengan quartile, range, dll.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feature engineering dari quartile kolom cost, weight, prior purchase.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Analisis evaluasi modeling.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PPT dalam simulasi final project.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Pengeditan dan evaluasi PPT final.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laporan final project.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Menyusun dan Menyimpulkan file .ipynb untuk final project dari semua file teman-teman saat mentoring.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Presentasi : pembukaan sampai business understanding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6533577" y="1302300"/>
            <a:ext cx="5149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Ahmad Mirza 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Menentukan Goals yang sesuai.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Menyimpulkan insight yang dari teman lainnya.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Memberikan saran kolom yang dihapus untuk modeling.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Eksperimen Modeling dari semua feature.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Presentasi : Modeling &amp; Evaluation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31" name="Google Shape;231;g198023ba77a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98023ba77a_0_101"/>
          <p:cNvSpPr txBox="1"/>
          <p:nvPr/>
        </p:nvSpPr>
        <p:spPr>
          <a:xfrm>
            <a:off x="1041720" y="5442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198023ba77a_0_101"/>
          <p:cNvSpPr txBox="1"/>
          <p:nvPr/>
        </p:nvSpPr>
        <p:spPr>
          <a:xfrm>
            <a:off x="1041727" y="1315925"/>
            <a:ext cx="51495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Hendri Angkasa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Menentukan business metrics yang sesuai.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analisis multivariate.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Melakukan eksperimen modeling dengan feature tertentu.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Melakukan Evaluasi model dan hyperparameter tuning.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Mencari literatur untuk memperkuat argumen.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business simulation yang sesuai.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Membantu pengeditan PPT Final.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Presentasi : Business Recommendation, Simulation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4" name="Google Shape;234;g198023ba77a_0_101"/>
          <p:cNvSpPr txBox="1"/>
          <p:nvPr/>
        </p:nvSpPr>
        <p:spPr>
          <a:xfrm>
            <a:off x="6533577" y="1302300"/>
            <a:ext cx="51495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Karina Kristanti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Menentukan Goals yang sesuai.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Presentasi : Data Understanding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/>
        </p:nvSpPr>
        <p:spPr>
          <a:xfrm>
            <a:off x="734775" y="1659100"/>
            <a:ext cx="11049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 E-Commerce memiliki tingkat keterlambatan 59,7% pada pengiriman barang elektronik</a:t>
            </a: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Menurut Voxware, ‘62% Pelanggan tidak akan berbelanja kembali setelah terlambat 2-3x’. 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Hal ini karena terjadinya keterlambatan pengiriman dan berpengaruh terhadap pendapatan perusahaan.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itu pimpinan meminta bagaimana cara mengatasi keterlambatan agar pelanggan belanja kembali dan dapat meningkatkan pendapatan perusahaan.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Objective : Dibuatkan model apakah suatu pesanan / pengiriman akan berpotensi terlambat atau tidak.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Goals : Menurut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CEO Stephan T'sas, tingkat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 tepat waktu yang optimal sebesar 75%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Metrics : On time delivery ratio, revenue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39" name="Google Shape;239;g198023ba77a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98023ba77a_0_108"/>
          <p:cNvSpPr txBox="1"/>
          <p:nvPr/>
        </p:nvSpPr>
        <p:spPr>
          <a:xfrm>
            <a:off x="1041720" y="5442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198023ba77a_0_108"/>
          <p:cNvSpPr txBox="1"/>
          <p:nvPr/>
        </p:nvSpPr>
        <p:spPr>
          <a:xfrm>
            <a:off x="1041727" y="1315925"/>
            <a:ext cx="5149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Lina Utami Ningsih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Menentukan objective yang akan dilakukan dari permasalahan dataset.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analisis multivariate.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Memberikan saran kolom yang dihapus untuk modeling.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Insight lainnya untuk latar belakang pada PPT presentasi.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Presentasi : Preprocessing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2" name="Google Shape;242;g198023ba77a_0_108"/>
          <p:cNvSpPr txBox="1"/>
          <p:nvPr/>
        </p:nvSpPr>
        <p:spPr>
          <a:xfrm>
            <a:off x="6533577" y="1302300"/>
            <a:ext cx="51495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Raisya Ayu Widiyanti</a:t>
            </a:r>
            <a:endParaRPr b="1"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Menentukan objective yang akan dilakukan dari permasalahan dataset.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analisis univariate.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feature engineering, mengecek outlier dan handle outlier.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Mencari insight lain pada modeling untuk ditampilkan pada presentasi.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Membantu membuat PPT untuk simulasi dan final akhir.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 grafik yang sesuai dengan dataset untuk ditampilkan pada PPT.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Presentasi : Data Understanding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15869" l="22613" r="27301" t="42662"/>
          <a:stretch/>
        </p:blipFill>
        <p:spPr>
          <a:xfrm>
            <a:off x="525225" y="1047513"/>
            <a:ext cx="6106426" cy="28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 b="39975" l="21675" r="26815" t="18556"/>
          <a:stretch/>
        </p:blipFill>
        <p:spPr>
          <a:xfrm>
            <a:off x="525225" y="3891413"/>
            <a:ext cx="6106426" cy="28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6">
            <a:alphaModFix/>
          </a:blip>
          <a:srcRect b="30848" l="22435" r="52492" t="27684"/>
          <a:stretch/>
        </p:blipFill>
        <p:spPr>
          <a:xfrm>
            <a:off x="6555450" y="1123725"/>
            <a:ext cx="3056626" cy="28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6">
            <a:alphaModFix/>
          </a:blip>
          <a:srcRect b="30951" l="47099" r="27677" t="27580"/>
          <a:stretch/>
        </p:blipFill>
        <p:spPr>
          <a:xfrm>
            <a:off x="6436200" y="3967625"/>
            <a:ext cx="3175877" cy="28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91" name="Google Shape;91;g1957aca5f4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957aca5f4d_0_0"/>
          <p:cNvSpPr txBox="1"/>
          <p:nvPr/>
        </p:nvSpPr>
        <p:spPr>
          <a:xfrm>
            <a:off x="1041725" y="653047"/>
            <a:ext cx="1053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1957aca5f4d_0_0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g1957aca5f4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150" y="1088575"/>
            <a:ext cx="5659202" cy="544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99" name="Google Shape;99;gcf82d40dce_0_37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00" name="Google Shape;100;gcf82d40dce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cf82d40dce_0_37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cf82d40dce_0_37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gcf82d40dce_0_37"/>
          <p:cNvSpPr txBox="1"/>
          <p:nvPr/>
        </p:nvSpPr>
        <p:spPr>
          <a:xfrm>
            <a:off x="1136000" y="1214525"/>
            <a:ext cx="10111800" cy="4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cf82d40dce_0_37"/>
          <p:cNvSpPr txBox="1"/>
          <p:nvPr/>
        </p:nvSpPr>
        <p:spPr>
          <a:xfrm>
            <a:off x="1041725" y="1359325"/>
            <a:ext cx="105330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gambar sebelumnya menunjukkan distribusi data antara kolom feature dengan kolom target. Dari visualisasi tersebut ada beberapa insight yang kita bisa ambil di antaranya: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kolom warehouse b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lok, yang menunjukan tingkat keterlambatan tertinggi adalah kolom F.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Semua mode pengiriman memiliki tingkat keterlambatan.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Pelanggan perempuan mendominasi pembelian.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Pemberian rating tidak mempengaruhi apakah pesanan terlambat atau tidak.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Banyak produk dengan kepentingan low yang memiliki keterlambatan.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Tingkat keterlambatan pengiriman 59,7 %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Pada kolom ID 3.000 pelanggan pertama sangat dominan terjadi keterlambatan.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Pada kolom weight berat antara 2-4kg sangat mengalami keterlambatan.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Harga barang sekitar 200 USD mengalami keterlambatan.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09" name="Google Shape;109;g19d762aea8f_0_0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10" name="Google Shape;110;g19d762aea8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9d762aea8f_0_0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9d762aea8f_0_0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g19d762aea8f_0_0"/>
          <p:cNvSpPr txBox="1"/>
          <p:nvPr/>
        </p:nvSpPr>
        <p:spPr>
          <a:xfrm>
            <a:off x="1136000" y="1214525"/>
            <a:ext cx="101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9d762aea8f_0_0"/>
          <p:cNvSpPr txBox="1"/>
          <p:nvPr/>
        </p:nvSpPr>
        <p:spPr>
          <a:xfrm>
            <a:off x="965525" y="1054525"/>
            <a:ext cx="10533000" cy="5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Berdasarkan insight tersebut, berikut analisis pada kolom yang menarik untuk dipertanyakan, diantaranya.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Kenapa ID Pelanggan 3.000 pertama mengalami keterlambatan, kemungkinan hal ini terjadi karena perusahaan tidak memperhatikan pelanggan awalnya.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  analisis 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  Kemungkinan perusahaan tidak memperhatikan loyalitas pelanggan, atau ada faktor internal yang membuat pelanggan awal tidak menerima barangnya tepat waktu.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Kenapa berat antara 2-4kg mendominasi keterlambatan 100%, hal ini mungkin terjadi karena ada aturan atau proses packing barang yang tidak sesuai.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analisis :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Hal ini dapat terjadi karena aturan packing yang kurang sesuai, atau ada kekurangan dokumen yang dibutuhkan. mengingat aturan setiap negara berbeda-beda.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19" name="Google Shape;119;gcf82d40dc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Pertama kita cek apakah ada data yang kosong dan duplicate.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mengecek data yang kosong, menggunakan df.isn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ull.</a:t>
            </a: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()sum. Dari hasil tersebut ditemukan bahwa tidak ada data yang  null. 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mengecek data yang duplicate, menggunakan df.duplicate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().sum(). Dari hasil tersebut ditemukan bahwa tidak ada data yang duplicate.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Google Shape;121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26" name="Google Shape;126;gcf82d40dce_6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cf82d40dce_6_7"/>
          <p:cNvSpPr txBox="1"/>
          <p:nvPr/>
        </p:nvSpPr>
        <p:spPr>
          <a:xfrm>
            <a:off x="988350" y="1196321"/>
            <a:ext cx="10533000" cy="5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Google Shape;128;gcf82d40dce_6_7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gcf82d40dce_6_7"/>
          <p:cNvPicPr preferRelativeResize="0"/>
          <p:nvPr/>
        </p:nvPicPr>
        <p:blipFill rotWithShape="1">
          <a:blip r:embed="rId4">
            <a:alphaModFix/>
          </a:blip>
          <a:srcRect b="44383" l="21766" r="51002" t="19048"/>
          <a:stretch/>
        </p:blipFill>
        <p:spPr>
          <a:xfrm>
            <a:off x="909425" y="1585237"/>
            <a:ext cx="4881874" cy="36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cf82d40dce_6_7"/>
          <p:cNvPicPr preferRelativeResize="0"/>
          <p:nvPr/>
        </p:nvPicPr>
        <p:blipFill rotWithShape="1">
          <a:blip r:embed="rId4">
            <a:alphaModFix/>
          </a:blip>
          <a:srcRect b="17663" l="21763" r="42969" t="57932"/>
          <a:stretch/>
        </p:blipFill>
        <p:spPr>
          <a:xfrm>
            <a:off x="6295150" y="1585225"/>
            <a:ext cx="5226202" cy="20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35" name="Google Shape;135;gcf82d40dce_0_15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96400" y="696650"/>
            <a:ext cx="12192000" cy="5372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36" name="Google Shape;136;gcf82d40dce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Encoding)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gcf82d40dce_0_15"/>
          <p:cNvSpPr txBox="1"/>
          <p:nvPr/>
        </p:nvSpPr>
        <p:spPr>
          <a:xfrm>
            <a:off x="1035850" y="696650"/>
            <a:ext cx="9180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kolom Gender dan Product_importance kami menggunakan proses </a:t>
            </a:r>
            <a:r>
              <a:rPr lang="en-US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label encoding</a:t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2385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rabicPeriod" startAt="2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</a:t>
            </a:r>
            <a:r>
              <a:rPr lang="en-US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berikut, kami menggunakan One Hot Encoding, untuk melihat tingkatan antar data lebih representatif :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23850" lvl="1" marL="9144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Char char="○"/>
            </a:pPr>
            <a:r>
              <a:rPr lang="en-US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Warehouse_blok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23850" lvl="1" marL="9144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Char char="○"/>
            </a:pPr>
            <a:r>
              <a:rPr lang="en-US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Mode_of_Shipment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9" name="Google Shape;139;gcf82d40dce_0_15"/>
          <p:cNvPicPr preferRelativeResize="0"/>
          <p:nvPr/>
        </p:nvPicPr>
        <p:blipFill rotWithShape="1">
          <a:blip r:embed="rId5">
            <a:alphaModFix/>
          </a:blip>
          <a:srcRect b="43252" l="21876" r="3790" t="25000"/>
          <a:stretch/>
        </p:blipFill>
        <p:spPr>
          <a:xfrm>
            <a:off x="1153800" y="1034150"/>
            <a:ext cx="9062352" cy="21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cf82d40dce_0_15"/>
          <p:cNvPicPr preferRelativeResize="0"/>
          <p:nvPr/>
        </p:nvPicPr>
        <p:blipFill rotWithShape="1">
          <a:blip r:embed="rId5">
            <a:alphaModFix/>
          </a:blip>
          <a:srcRect b="25596" l="22097" r="3575" t="56744"/>
          <a:stretch/>
        </p:blipFill>
        <p:spPr>
          <a:xfrm>
            <a:off x="1153800" y="4857750"/>
            <a:ext cx="9062352" cy="12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